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FF0066"/>
    <a:srgbClr val="20A05A"/>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6" d="100"/>
          <a:sy n="66" d="100"/>
        </p:scale>
        <p:origin x="900"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93A075-F8E7-4EA9-9A41-28FC449CA419}" type="datetimeFigureOut">
              <a:rPr lang="en-US" smtClean="0"/>
              <a:t>29-May-21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2435702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3A075-F8E7-4EA9-9A41-28FC449CA419}" type="datetimeFigureOut">
              <a:rPr lang="en-US" smtClean="0"/>
              <a:t>29-May-21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1738820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3A075-F8E7-4EA9-9A41-28FC449CA419}" type="datetimeFigureOut">
              <a:rPr lang="en-US" smtClean="0"/>
              <a:t>29-May-21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3541260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3A075-F8E7-4EA9-9A41-28FC449CA419}" type="datetimeFigureOut">
              <a:rPr lang="en-US" smtClean="0"/>
              <a:t>29-May-21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2077967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93A075-F8E7-4EA9-9A41-28FC449CA419}" type="datetimeFigureOut">
              <a:rPr lang="en-US" smtClean="0"/>
              <a:t>29-May-21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3339528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93A075-F8E7-4EA9-9A41-28FC449CA419}" type="datetimeFigureOut">
              <a:rPr lang="en-US" smtClean="0"/>
              <a:t>29-May-21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1851458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93A075-F8E7-4EA9-9A41-28FC449CA419}" type="datetimeFigureOut">
              <a:rPr lang="en-US" smtClean="0"/>
              <a:t>29-May-21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4144208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93A075-F8E7-4EA9-9A41-28FC449CA419}" type="datetimeFigureOut">
              <a:rPr lang="en-US" smtClean="0"/>
              <a:t>29-May-21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2401229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93A075-F8E7-4EA9-9A41-28FC449CA419}" type="datetimeFigureOut">
              <a:rPr lang="en-US" smtClean="0"/>
              <a:t>29-May-21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3391049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93A075-F8E7-4EA9-9A41-28FC449CA419}" type="datetimeFigureOut">
              <a:rPr lang="en-US" smtClean="0"/>
              <a:t>29-May-21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436198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93A075-F8E7-4EA9-9A41-28FC449CA419}" type="datetimeFigureOut">
              <a:rPr lang="en-US" smtClean="0"/>
              <a:t>29-May-21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9FA5B-8042-4E9F-BC4F-7D4313FDF62B}" type="slidenum">
              <a:rPr lang="en-US" smtClean="0"/>
              <a:t>‹#›</a:t>
            </a:fld>
            <a:endParaRPr lang="en-US"/>
          </a:p>
        </p:txBody>
      </p:sp>
    </p:spTree>
    <p:extLst>
      <p:ext uri="{BB962C8B-B14F-4D97-AF65-F5344CB8AC3E}">
        <p14:creationId xmlns:p14="http://schemas.microsoft.com/office/powerpoint/2010/main" val="363416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93A075-F8E7-4EA9-9A41-28FC449CA419}" type="datetimeFigureOut">
              <a:rPr lang="en-US" smtClean="0"/>
              <a:t>29-May-21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9FA5B-8042-4E9F-BC4F-7D4313FDF62B}" type="slidenum">
              <a:rPr lang="en-US" smtClean="0"/>
              <a:t>‹#›</a:t>
            </a:fld>
            <a:endParaRPr lang="en-US"/>
          </a:p>
        </p:txBody>
      </p:sp>
    </p:spTree>
    <p:extLst>
      <p:ext uri="{BB962C8B-B14F-4D97-AF65-F5344CB8AC3E}">
        <p14:creationId xmlns:p14="http://schemas.microsoft.com/office/powerpoint/2010/main" val="1309794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1737" y="114441"/>
            <a:ext cx="6096000" cy="646331"/>
          </a:xfrm>
          <a:prstGeom prst="rect">
            <a:avLst/>
          </a:prstGeom>
        </p:spPr>
        <p:txBody>
          <a:bodyPr>
            <a:spAutoFit/>
          </a:bodyPr>
          <a:lstStyle/>
          <a:p>
            <a:r>
              <a:rPr lang="en-US" dirty="0" smtClean="0">
                <a:solidFill>
                  <a:schemeClr val="accent6"/>
                </a:solidFill>
              </a:rPr>
              <a:t>BIOL 2510 Learning Objectives 2AB</a:t>
            </a:r>
          </a:p>
          <a:p>
            <a:r>
              <a:rPr lang="en-US" dirty="0" smtClean="0">
                <a:solidFill>
                  <a:schemeClr val="accent6"/>
                </a:solidFill>
              </a:rPr>
              <a:t>Lecture 2A</a:t>
            </a:r>
            <a:endParaRPr lang="en-US" dirty="0">
              <a:solidFill>
                <a:schemeClr val="accent6"/>
              </a:solidFill>
            </a:endParaRPr>
          </a:p>
        </p:txBody>
      </p:sp>
      <mc:AlternateContent xmlns:mc="http://schemas.openxmlformats.org/markup-compatibility/2006">
        <mc:Choice xmlns:a14="http://schemas.microsoft.com/office/drawing/2010/main" Requires="a14">
          <p:sp>
            <p:nvSpPr>
              <p:cNvPr id="6" name="Rectangle 5"/>
              <p:cNvSpPr/>
              <p:nvPr/>
            </p:nvSpPr>
            <p:spPr>
              <a:xfrm>
                <a:off x="291737" y="895599"/>
                <a:ext cx="8852263" cy="5632311"/>
              </a:xfrm>
              <a:prstGeom prst="rect">
                <a:avLst/>
              </a:prstGeom>
            </p:spPr>
            <p:txBody>
              <a:bodyPr wrap="square">
                <a:spAutoFit/>
              </a:bodyPr>
              <a:lstStyle/>
              <a:p>
                <a:r>
                  <a:rPr lang="en-US" dirty="0" smtClean="0"/>
                  <a:t>1.Describe the structure of a hemoglobin molecule, including the location of its binding sites for oxygen and carbon dioxide.</a:t>
                </a:r>
              </a:p>
              <a:p>
                <a:r>
                  <a:rPr lang="en-US" b="1" dirty="0" smtClean="0">
                    <a:solidFill>
                      <a:srgbClr val="FF0000"/>
                    </a:solidFill>
                  </a:rPr>
                  <a:t>A hemoglobin molecules contains four globin protein molecules, two beta globin's and two alpha globin's. A heme group is bonded to each of the four globin chains. The heme groups have iron atoms in the middle and it can bind an oxygen molecule. The nature of the heme as pigment gives the blood its red color. Carbon dioxide molecules combine with globin chain, each of them can bind one C</a:t>
                </a:r>
                <a14:m>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𝟎</m:t>
                        </m:r>
                      </m:e>
                      <m:sub>
                        <m:r>
                          <a:rPr lang="en-US" b="1" i="1" smtClean="0">
                            <a:solidFill>
                              <a:srgbClr val="FF0000"/>
                            </a:solidFill>
                            <a:latin typeface="Cambria Math" panose="02040503050406030204" pitchFamily="18" charset="0"/>
                          </a:rPr>
                          <m:t>𝟐</m:t>
                        </m:r>
                      </m:sub>
                    </m:sSub>
                    <m:r>
                      <a:rPr lang="en-US" b="1" i="0" smtClean="0">
                        <a:solidFill>
                          <a:srgbClr val="FF0000"/>
                        </a:solidFill>
                        <a:latin typeface="Cambria Math" panose="02040503050406030204" pitchFamily="18" charset="0"/>
                      </a:rPr>
                      <m:t>.</m:t>
                    </m:r>
                  </m:oMath>
                </a14:m>
                <a:r>
                  <a:rPr lang="en-US" b="1" dirty="0" smtClean="0">
                    <a:solidFill>
                      <a:srgbClr val="FF0000"/>
                    </a:solidFill>
                  </a:rPr>
                  <a:t> </a:t>
                </a:r>
              </a:p>
              <a:p>
                <a:r>
                  <a:rPr lang="en-US" dirty="0" smtClean="0"/>
                  <a:t>2.Explain where, in the circulatory system, oxygen and carbon dioxide are uploaded and downloaded from hemoglobin and blood plasma.</a:t>
                </a:r>
              </a:p>
              <a:p>
                <a:r>
                  <a:rPr lang="en-US" dirty="0"/>
                  <a:t> </a:t>
                </a:r>
                <a:r>
                  <a:rPr lang="en-US" b="1" dirty="0">
                    <a:solidFill>
                      <a:srgbClr val="FF0000"/>
                    </a:solidFill>
                  </a:rPr>
                  <a:t>T</a:t>
                </a:r>
                <a:r>
                  <a:rPr lang="en-US" b="1" dirty="0" smtClean="0">
                    <a:solidFill>
                      <a:srgbClr val="FF0000"/>
                    </a:solidFill>
                  </a:rPr>
                  <a:t>he oxygen and carbon dioxide in the blood are released from the hemoglobin and enter the plasma later on diffusing into the tissue fluid and thereafter the cells</a:t>
                </a:r>
                <a:endParaRPr lang="en-US" b="1" dirty="0" smtClean="0"/>
              </a:p>
              <a:p>
                <a:r>
                  <a:rPr lang="en-US" dirty="0" smtClean="0"/>
                  <a:t>3.Report the normal clinical ranges of RBCs, platelets, hemoglobin and hematocrit in males and females, using correct measuring units.</a:t>
                </a:r>
                <a:endParaRPr lang="en-US" dirty="0">
                  <a:solidFill>
                    <a:srgbClr val="C00000"/>
                  </a:solidFill>
                </a:endParaRPr>
              </a:p>
              <a:p>
                <a:r>
                  <a:rPr lang="en-US" b="1" dirty="0" smtClean="0">
                    <a:solidFill>
                      <a:srgbClr val="C00000"/>
                    </a:solidFill>
                  </a:rPr>
                  <a:t>The normal clinical range for Red Blood cells is 4.7 to 6.1 million cells per microliter in males and 4.2 to 5.4 million cells per mcl in females.</a:t>
                </a:r>
              </a:p>
              <a:p>
                <a:r>
                  <a:rPr lang="en-US" b="1" dirty="0" smtClean="0">
                    <a:solidFill>
                      <a:schemeClr val="accent6">
                        <a:lumMod val="75000"/>
                      </a:schemeClr>
                    </a:solidFill>
                  </a:rPr>
                  <a:t>The normal clinical range for platelets is 150000 to 450000 platelets per microliter of blood</a:t>
                </a:r>
              </a:p>
              <a:p>
                <a:r>
                  <a:rPr lang="en-US" b="1" dirty="0" smtClean="0">
                    <a:solidFill>
                      <a:srgbClr val="FF0000"/>
                    </a:solidFill>
                  </a:rPr>
                  <a:t>The normal clinical range for hemoglobin is 13.5 to 17.5 grams per deciliter for men and 12.0 to 15.5 grams per deciliter in women.</a:t>
                </a:r>
              </a:p>
              <a:p>
                <a:r>
                  <a:rPr lang="en-US" b="1" dirty="0" smtClean="0">
                    <a:solidFill>
                      <a:schemeClr val="accent5">
                        <a:lumMod val="50000"/>
                      </a:schemeClr>
                    </a:solidFill>
                  </a:rPr>
                  <a:t>The normal clinical range for hematocrit is 36.1% to 44.3% in females and 40.7% to 50.3% for males.</a:t>
                </a:r>
              </a:p>
            </p:txBody>
          </p:sp>
        </mc:Choice>
        <mc:Fallback>
          <p:sp>
            <p:nvSpPr>
              <p:cNvPr id="6" name="Rectangle 5"/>
              <p:cNvSpPr>
                <a:spLocks noRot="1" noChangeAspect="1" noMove="1" noResize="1" noEditPoints="1" noAdjustHandles="1" noChangeArrowheads="1" noChangeShapeType="1" noTextEdit="1"/>
              </p:cNvSpPr>
              <p:nvPr/>
            </p:nvSpPr>
            <p:spPr>
              <a:xfrm>
                <a:off x="291737" y="895599"/>
                <a:ext cx="8852263" cy="5632311"/>
              </a:xfrm>
              <a:prstGeom prst="rect">
                <a:avLst/>
              </a:prstGeom>
              <a:blipFill>
                <a:blip r:embed="rId2"/>
                <a:stretch>
                  <a:fillRect l="-620" t="-649" r="-1033" b="-758"/>
                </a:stretch>
              </a:blipFill>
            </p:spPr>
            <p:txBody>
              <a:bodyPr/>
              <a:lstStyle/>
              <a:p>
                <a:r>
                  <a:rPr lang="en-US">
                    <a:noFill/>
                  </a:rPr>
                  <a:t> </a:t>
                </a:r>
              </a:p>
            </p:txBody>
          </p:sp>
        </mc:Fallback>
      </mc:AlternateContent>
    </p:spTree>
    <p:extLst>
      <p:ext uri="{BB962C8B-B14F-4D97-AF65-F5344CB8AC3E}">
        <p14:creationId xmlns:p14="http://schemas.microsoft.com/office/powerpoint/2010/main" val="3039178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50093"/>
            <a:ext cx="11088914" cy="1477328"/>
          </a:xfrm>
          <a:prstGeom prst="rect">
            <a:avLst/>
          </a:prstGeom>
        </p:spPr>
        <p:txBody>
          <a:bodyPr wrap="square">
            <a:spAutoFit/>
          </a:bodyPr>
          <a:lstStyle/>
          <a:p>
            <a:r>
              <a:rPr lang="en-US" dirty="0" smtClean="0"/>
              <a:t>37. Contrast the effect of these chemicals on blood clot formation and categorize each as an antiplatelet, anticoagulant or thrombolytic:  aspirin, heparin, warfarin, antithrombin III, tPA </a:t>
            </a:r>
          </a:p>
          <a:p>
            <a:r>
              <a:rPr lang="en-US" b="1" dirty="0" smtClean="0">
                <a:solidFill>
                  <a:srgbClr val="9933FF"/>
                </a:solidFill>
              </a:rPr>
              <a:t>Aspirin is an antiplatelet because of its effect on blood clot formation, the heparin however activates the enzyme antithrombin III and therefore is anticoagulant. Warfarin and antithrombin III both also share as anticoagulants too and tPA is a thrombolytic category as it converts plasminogen into Plasmin and later breakdown fiber</a:t>
            </a:r>
            <a:endParaRPr lang="en-US" b="1" dirty="0">
              <a:solidFill>
                <a:srgbClr val="9933FF"/>
              </a:solidFill>
            </a:endParaRPr>
          </a:p>
        </p:txBody>
      </p:sp>
    </p:spTree>
    <p:extLst>
      <p:ext uri="{BB962C8B-B14F-4D97-AF65-F5344CB8AC3E}">
        <p14:creationId xmlns:p14="http://schemas.microsoft.com/office/powerpoint/2010/main" val="3659976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9257" y="1181463"/>
            <a:ext cx="8621486" cy="5632311"/>
          </a:xfrm>
          <a:prstGeom prst="rect">
            <a:avLst/>
          </a:prstGeom>
        </p:spPr>
        <p:txBody>
          <a:bodyPr wrap="square">
            <a:spAutoFit/>
          </a:bodyPr>
          <a:lstStyle/>
          <a:p>
            <a:r>
              <a:rPr lang="en-US" dirty="0" smtClean="0"/>
              <a:t>4.Compare the % oxygen saturation of hemoglobin in arterial blood and venous blood.</a:t>
            </a:r>
          </a:p>
          <a:p>
            <a:r>
              <a:rPr lang="en-US" b="1" dirty="0">
                <a:solidFill>
                  <a:schemeClr val="accent1">
                    <a:lumMod val="75000"/>
                  </a:schemeClr>
                </a:solidFill>
              </a:rPr>
              <a:t>  </a:t>
            </a:r>
            <a:r>
              <a:rPr lang="en-US" b="1" dirty="0" smtClean="0">
                <a:solidFill>
                  <a:schemeClr val="accent1">
                    <a:lumMod val="75000"/>
                  </a:schemeClr>
                </a:solidFill>
              </a:rPr>
              <a:t>The % of oxygen saturation of hemoglobin in the arterial blood is 95% whereas that in venous blood is lower as the blood returning to the right side of the heart.</a:t>
            </a:r>
          </a:p>
          <a:p>
            <a:r>
              <a:rPr lang="en-US" dirty="0" smtClean="0"/>
              <a:t>5.Compare the partial pressure of oxygen in arterial blood and venous blood.</a:t>
            </a:r>
          </a:p>
          <a:p>
            <a:r>
              <a:rPr lang="en-US" dirty="0">
                <a:solidFill>
                  <a:srgbClr val="C00000"/>
                </a:solidFill>
              </a:rPr>
              <a:t> </a:t>
            </a:r>
            <a:r>
              <a:rPr lang="en-US" dirty="0" smtClean="0">
                <a:solidFill>
                  <a:srgbClr val="C00000"/>
                </a:solidFill>
              </a:rPr>
              <a:t> </a:t>
            </a:r>
            <a:r>
              <a:rPr lang="en-US" b="1" dirty="0" smtClean="0">
                <a:solidFill>
                  <a:srgbClr val="C00000"/>
                </a:solidFill>
              </a:rPr>
              <a:t>The partial pressure of oxygen in arterial blood is between 75mmHg to 200mmHg and 30mmHg to 40mmHg in venous blood</a:t>
            </a:r>
            <a:endParaRPr lang="en-US" b="1" dirty="0">
              <a:solidFill>
                <a:srgbClr val="C00000"/>
              </a:solidFill>
            </a:endParaRPr>
          </a:p>
          <a:p>
            <a:r>
              <a:rPr lang="en-US" dirty="0" smtClean="0"/>
              <a:t>6.State the rate of RBC formation per second.</a:t>
            </a:r>
          </a:p>
          <a:p>
            <a:r>
              <a:rPr lang="en-US" dirty="0"/>
              <a:t> </a:t>
            </a:r>
            <a:r>
              <a:rPr lang="en-US" b="1" dirty="0" smtClean="0">
                <a:solidFill>
                  <a:schemeClr val="accent5">
                    <a:lumMod val="75000"/>
                  </a:schemeClr>
                </a:solidFill>
              </a:rPr>
              <a:t>There are 2.4 newly produced Red Blood Cells per minute in human adults.</a:t>
            </a:r>
            <a:endParaRPr lang="en-US" b="1" dirty="0" smtClean="0"/>
          </a:p>
          <a:p>
            <a:r>
              <a:rPr lang="en-US" dirty="0" smtClean="0"/>
              <a:t>7.list, in order of differentiation, and distinguish among the functions of the red bone marrow precursor cells of erythrocytes</a:t>
            </a:r>
          </a:p>
          <a:p>
            <a:r>
              <a:rPr lang="en-US" dirty="0">
                <a:solidFill>
                  <a:srgbClr val="92D050"/>
                </a:solidFill>
              </a:rPr>
              <a:t> </a:t>
            </a:r>
            <a:r>
              <a:rPr lang="en-US" dirty="0" smtClean="0">
                <a:solidFill>
                  <a:srgbClr val="92D050"/>
                </a:solidFill>
              </a:rPr>
              <a:t> </a:t>
            </a:r>
            <a:r>
              <a:rPr lang="en-US" b="1" dirty="0" smtClean="0">
                <a:solidFill>
                  <a:schemeClr val="accent5"/>
                </a:solidFill>
              </a:rPr>
              <a:t>Through the production of red blood cells oxygen levels are maintained at the optimum,</a:t>
            </a:r>
          </a:p>
          <a:p>
            <a:r>
              <a:rPr lang="en-US" b="1" dirty="0">
                <a:solidFill>
                  <a:srgbClr val="92D050"/>
                </a:solidFill>
              </a:rPr>
              <a:t> </a:t>
            </a:r>
            <a:r>
              <a:rPr lang="en-US" b="1" dirty="0" smtClean="0">
                <a:solidFill>
                  <a:srgbClr val="92D050"/>
                </a:solidFill>
              </a:rPr>
              <a:t> </a:t>
            </a:r>
            <a:r>
              <a:rPr lang="en-US" b="1" dirty="0" smtClean="0">
                <a:solidFill>
                  <a:srgbClr val="FF0000"/>
                </a:solidFill>
              </a:rPr>
              <a:t>The generation of fully developed red blood cells ensures the replacement of the worn   out ones</a:t>
            </a:r>
          </a:p>
          <a:p>
            <a:r>
              <a:rPr lang="en-US" b="1" dirty="0">
                <a:solidFill>
                  <a:srgbClr val="FF0000"/>
                </a:solidFill>
              </a:rPr>
              <a:t> </a:t>
            </a:r>
            <a:r>
              <a:rPr lang="en-US" b="1" dirty="0" smtClean="0">
                <a:solidFill>
                  <a:srgbClr val="FF0000"/>
                </a:solidFill>
              </a:rPr>
              <a:t>  </a:t>
            </a:r>
            <a:r>
              <a:rPr lang="en-US" b="1" dirty="0" smtClean="0">
                <a:solidFill>
                  <a:srgbClr val="00B050"/>
                </a:solidFill>
              </a:rPr>
              <a:t>The hormones involved help in hemoglobin formation</a:t>
            </a:r>
            <a:endParaRPr lang="en-US" b="1" dirty="0" smtClean="0">
              <a:solidFill>
                <a:srgbClr val="92D050"/>
              </a:solidFill>
            </a:endParaRPr>
          </a:p>
          <a:p>
            <a:r>
              <a:rPr lang="en-US" dirty="0" smtClean="0"/>
              <a:t>8.Explain why mature RBCs must use anaerobic respiration, and list two anaerobic pathways used by RBCs.</a:t>
            </a:r>
          </a:p>
          <a:p>
            <a:r>
              <a:rPr lang="en-US" dirty="0"/>
              <a:t> </a:t>
            </a:r>
            <a:r>
              <a:rPr lang="en-US" dirty="0" smtClean="0"/>
              <a:t> </a:t>
            </a:r>
            <a:r>
              <a:rPr lang="en-US" dirty="0" smtClean="0">
                <a:solidFill>
                  <a:srgbClr val="C00000"/>
                </a:solidFill>
              </a:rPr>
              <a:t>Red Blood Cells lack mitochondria and therefore use anaerobic respiration.</a:t>
            </a:r>
          </a:p>
          <a:p>
            <a:r>
              <a:rPr lang="en-US" dirty="0">
                <a:solidFill>
                  <a:srgbClr val="C00000"/>
                </a:solidFill>
              </a:rPr>
              <a:t> </a:t>
            </a:r>
            <a:r>
              <a:rPr lang="en-US" dirty="0" smtClean="0">
                <a:solidFill>
                  <a:srgbClr val="C00000"/>
                </a:solidFill>
              </a:rPr>
              <a:t>examples of anaerobic pathways used by Red Blood Cells are:</a:t>
            </a:r>
          </a:p>
          <a:p>
            <a:r>
              <a:rPr lang="en-US" dirty="0">
                <a:solidFill>
                  <a:srgbClr val="C00000"/>
                </a:solidFill>
              </a:rPr>
              <a:t> </a:t>
            </a:r>
            <a:r>
              <a:rPr lang="en-US" dirty="0" smtClean="0">
                <a:solidFill>
                  <a:srgbClr val="C00000"/>
                </a:solidFill>
              </a:rPr>
              <a:t> </a:t>
            </a:r>
            <a:r>
              <a:rPr lang="en-US" dirty="0" smtClean="0">
                <a:solidFill>
                  <a:srgbClr val="00B050"/>
                </a:solidFill>
              </a:rPr>
              <a:t>Embden-Meyerhof pathway</a:t>
            </a:r>
          </a:p>
          <a:p>
            <a:r>
              <a:rPr lang="en-US" dirty="0">
                <a:solidFill>
                  <a:srgbClr val="00B050"/>
                </a:solidFill>
              </a:rPr>
              <a:t> </a:t>
            </a:r>
            <a:r>
              <a:rPr lang="en-US" dirty="0" smtClean="0">
                <a:solidFill>
                  <a:srgbClr val="00B050"/>
                </a:solidFill>
              </a:rPr>
              <a:t> Hexose monophosphate shunt</a:t>
            </a:r>
            <a:endParaRPr lang="en-US" dirty="0"/>
          </a:p>
        </p:txBody>
      </p:sp>
    </p:spTree>
    <p:extLst>
      <p:ext uri="{BB962C8B-B14F-4D97-AF65-F5344CB8AC3E}">
        <p14:creationId xmlns:p14="http://schemas.microsoft.com/office/powerpoint/2010/main" val="1586895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5772" y="1349828"/>
            <a:ext cx="11001827" cy="3970318"/>
          </a:xfrm>
          <a:prstGeom prst="rect">
            <a:avLst/>
          </a:prstGeom>
        </p:spPr>
        <p:txBody>
          <a:bodyPr wrap="square">
            <a:spAutoFit/>
          </a:bodyPr>
          <a:lstStyle/>
          <a:p>
            <a:r>
              <a:rPr lang="en-US" dirty="0" smtClean="0"/>
              <a:t>9.Explain the requirements for each of these dietary substances in red blood cell production (erythropoiesis): Vitamin B12, folic acid, iron</a:t>
            </a:r>
          </a:p>
          <a:p>
            <a:r>
              <a:rPr lang="en-US" b="1" dirty="0"/>
              <a:t> </a:t>
            </a:r>
            <a:r>
              <a:rPr lang="en-US" b="1" dirty="0">
                <a:solidFill>
                  <a:srgbClr val="00B050"/>
                </a:solidFill>
              </a:rPr>
              <a:t> </a:t>
            </a:r>
            <a:r>
              <a:rPr lang="en-US" b="1" dirty="0" smtClean="0">
                <a:solidFill>
                  <a:srgbClr val="00B050"/>
                </a:solidFill>
              </a:rPr>
              <a:t>The process requires folate and vitamin B12 at the differentiation phase for proliferation. Lack of these dietary substances impairs purine and thymidylate synthesis</a:t>
            </a:r>
            <a:endParaRPr lang="en-US" b="1" dirty="0" smtClean="0"/>
          </a:p>
          <a:p>
            <a:r>
              <a:rPr lang="en-US" dirty="0" smtClean="0"/>
              <a:t>10.Describe the intestinal absorption, blood transport and storage of iron.</a:t>
            </a:r>
          </a:p>
          <a:p>
            <a:r>
              <a:rPr lang="en-US" dirty="0">
                <a:solidFill>
                  <a:srgbClr val="FF0000"/>
                </a:solidFill>
              </a:rPr>
              <a:t> </a:t>
            </a:r>
            <a:r>
              <a:rPr lang="en-US" dirty="0" smtClean="0">
                <a:solidFill>
                  <a:srgbClr val="FF0000"/>
                </a:solidFill>
              </a:rPr>
              <a:t> </a:t>
            </a:r>
            <a:r>
              <a:rPr lang="en-US" b="1" dirty="0" smtClean="0">
                <a:solidFill>
                  <a:srgbClr val="FF0000"/>
                </a:solidFill>
              </a:rPr>
              <a:t>The mucosal cells of the intestines in upper jejunum and duodenum facilitate the absorption of iron. The </a:t>
            </a:r>
            <a:r>
              <a:rPr lang="en-US" b="1" dirty="0" err="1" smtClean="0">
                <a:solidFill>
                  <a:srgbClr val="FF0000"/>
                </a:solidFill>
              </a:rPr>
              <a:t>isron</a:t>
            </a:r>
            <a:r>
              <a:rPr lang="en-US" b="1" dirty="0" smtClean="0">
                <a:solidFill>
                  <a:srgbClr val="FF0000"/>
                </a:solidFill>
              </a:rPr>
              <a:t> is paired to transferrin as it circulates and further transported to the cells of the body.</a:t>
            </a:r>
          </a:p>
          <a:p>
            <a:r>
              <a:rPr lang="en-US" dirty="0" smtClean="0"/>
              <a:t>11.Explain the role of the kidneys in red blood cell production.</a:t>
            </a:r>
          </a:p>
          <a:p>
            <a:r>
              <a:rPr lang="en-US" b="1" dirty="0"/>
              <a:t> </a:t>
            </a:r>
            <a:r>
              <a:rPr lang="en-US" b="1" dirty="0" smtClean="0"/>
              <a:t>  The kidneys activate Vitamin D which helps in the maintenance of bones and the production of erythropoietin which later plays a crucial role in the formation of red blood cells</a:t>
            </a:r>
          </a:p>
          <a:p>
            <a:r>
              <a:rPr lang="en-US" dirty="0" smtClean="0"/>
              <a:t>12.State the lifespan of a red blood cell and describe the fate of the components of hemoglobin.</a:t>
            </a:r>
          </a:p>
          <a:p>
            <a:r>
              <a:rPr lang="en-US" dirty="0"/>
              <a:t> </a:t>
            </a:r>
            <a:r>
              <a:rPr lang="en-US" b="1" dirty="0" smtClean="0">
                <a:solidFill>
                  <a:srgbClr val="00B0F0"/>
                </a:solidFill>
              </a:rPr>
              <a:t>The lifespan of the red blood cells is 120 days, the hemoglobin content is released and Brocken down. Later on the iron in hemoglobin is transported to the bone marrow and later used for production of new Red Blood Cells</a:t>
            </a:r>
            <a:endParaRPr lang="en-US" b="1" dirty="0" smtClean="0"/>
          </a:p>
          <a:p>
            <a:endParaRPr lang="en-US" dirty="0"/>
          </a:p>
        </p:txBody>
      </p:sp>
    </p:spTree>
    <p:extLst>
      <p:ext uri="{BB962C8B-B14F-4D97-AF65-F5344CB8AC3E}">
        <p14:creationId xmlns:p14="http://schemas.microsoft.com/office/powerpoint/2010/main" val="65541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7862"/>
            <a:ext cx="11586755" cy="5632311"/>
          </a:xfrm>
          <a:prstGeom prst="rect">
            <a:avLst/>
          </a:prstGeom>
        </p:spPr>
        <p:txBody>
          <a:bodyPr wrap="square">
            <a:spAutoFit/>
          </a:bodyPr>
          <a:lstStyle/>
          <a:p>
            <a:r>
              <a:rPr lang="en-US" dirty="0" smtClean="0"/>
              <a:t>13.List the general clinical manifestations of anemia and note those related to stress response.</a:t>
            </a:r>
          </a:p>
          <a:p>
            <a:r>
              <a:rPr lang="en-US" b="1" dirty="0" smtClean="0">
                <a:solidFill>
                  <a:srgbClr val="7030A0"/>
                </a:solidFill>
              </a:rPr>
              <a:t>  </a:t>
            </a:r>
            <a:r>
              <a:rPr lang="en-US" b="1" dirty="0" smtClean="0">
                <a:solidFill>
                  <a:srgbClr val="C00000"/>
                </a:solidFill>
              </a:rPr>
              <a:t>infection</a:t>
            </a:r>
          </a:p>
          <a:p>
            <a:r>
              <a:rPr lang="en-US" b="1" dirty="0">
                <a:solidFill>
                  <a:srgbClr val="C00000"/>
                </a:solidFill>
              </a:rPr>
              <a:t> </a:t>
            </a:r>
            <a:r>
              <a:rPr lang="en-US" b="1" dirty="0" smtClean="0">
                <a:solidFill>
                  <a:srgbClr val="C00000"/>
                </a:solidFill>
              </a:rPr>
              <a:t> fever</a:t>
            </a:r>
          </a:p>
          <a:p>
            <a:r>
              <a:rPr lang="en-US" b="1" dirty="0" smtClean="0">
                <a:solidFill>
                  <a:srgbClr val="C00000"/>
                </a:solidFill>
              </a:rPr>
              <a:t>  increased menstrual flow</a:t>
            </a:r>
          </a:p>
          <a:p>
            <a:r>
              <a:rPr lang="en-US" b="1" dirty="0">
                <a:solidFill>
                  <a:srgbClr val="C00000"/>
                </a:solidFill>
              </a:rPr>
              <a:t> </a:t>
            </a:r>
            <a:r>
              <a:rPr lang="en-US" b="1" dirty="0" smtClean="0">
                <a:solidFill>
                  <a:srgbClr val="C00000"/>
                </a:solidFill>
              </a:rPr>
              <a:t> nosebleeds</a:t>
            </a:r>
            <a:endParaRPr lang="en-US" b="1" dirty="0" smtClean="0">
              <a:solidFill>
                <a:srgbClr val="7030A0"/>
              </a:solidFill>
            </a:endParaRPr>
          </a:p>
          <a:p>
            <a:r>
              <a:rPr lang="en-US" dirty="0" smtClean="0"/>
              <a:t>14.Describe the laboratory blood tests used to evaluate anemias.</a:t>
            </a:r>
          </a:p>
          <a:p>
            <a:r>
              <a:rPr lang="en-US" dirty="0">
                <a:solidFill>
                  <a:srgbClr val="92D050"/>
                </a:solidFill>
              </a:rPr>
              <a:t> </a:t>
            </a:r>
            <a:r>
              <a:rPr lang="en-US" dirty="0" smtClean="0">
                <a:solidFill>
                  <a:srgbClr val="92D050"/>
                </a:solidFill>
              </a:rPr>
              <a:t> </a:t>
            </a:r>
            <a:r>
              <a:rPr lang="en-US" b="1" dirty="0" smtClean="0">
                <a:solidFill>
                  <a:srgbClr val="92D050"/>
                </a:solidFill>
              </a:rPr>
              <a:t>Blood smear</a:t>
            </a:r>
          </a:p>
          <a:p>
            <a:r>
              <a:rPr lang="en-US" b="1" dirty="0">
                <a:solidFill>
                  <a:srgbClr val="92D050"/>
                </a:solidFill>
              </a:rPr>
              <a:t> </a:t>
            </a:r>
            <a:r>
              <a:rPr lang="en-US" b="1" dirty="0" smtClean="0">
                <a:solidFill>
                  <a:srgbClr val="92D050"/>
                </a:solidFill>
              </a:rPr>
              <a:t> CBC with platelets</a:t>
            </a:r>
          </a:p>
          <a:p>
            <a:r>
              <a:rPr lang="en-US" b="1" dirty="0">
                <a:solidFill>
                  <a:srgbClr val="92D050"/>
                </a:solidFill>
              </a:rPr>
              <a:t> </a:t>
            </a:r>
            <a:r>
              <a:rPr lang="en-US" b="1" dirty="0" smtClean="0">
                <a:solidFill>
                  <a:srgbClr val="92D050"/>
                </a:solidFill>
              </a:rPr>
              <a:t> Reticulocyte count</a:t>
            </a:r>
          </a:p>
          <a:p>
            <a:r>
              <a:rPr lang="en-US" b="1" dirty="0">
                <a:solidFill>
                  <a:srgbClr val="92D050"/>
                </a:solidFill>
              </a:rPr>
              <a:t>  </a:t>
            </a:r>
            <a:r>
              <a:rPr lang="en-US" b="1" dirty="0" smtClean="0">
                <a:solidFill>
                  <a:srgbClr val="92D050"/>
                </a:solidFill>
              </a:rPr>
              <a:t>hemoglobin measure</a:t>
            </a:r>
            <a:endParaRPr lang="en-US" b="1" dirty="0">
              <a:solidFill>
                <a:srgbClr val="92D050"/>
              </a:solidFill>
            </a:endParaRPr>
          </a:p>
          <a:p>
            <a:r>
              <a:rPr lang="en-US" dirty="0" smtClean="0"/>
              <a:t>15.List the three categories of anemia.</a:t>
            </a:r>
          </a:p>
          <a:p>
            <a:r>
              <a:rPr lang="en-US" dirty="0">
                <a:solidFill>
                  <a:schemeClr val="accent5">
                    <a:lumMod val="75000"/>
                  </a:schemeClr>
                </a:solidFill>
              </a:rPr>
              <a:t> </a:t>
            </a:r>
            <a:r>
              <a:rPr lang="en-US" dirty="0" smtClean="0">
                <a:solidFill>
                  <a:schemeClr val="accent5">
                    <a:lumMod val="75000"/>
                  </a:schemeClr>
                </a:solidFill>
              </a:rPr>
              <a:t> </a:t>
            </a:r>
            <a:r>
              <a:rPr lang="en-US" b="1" dirty="0" smtClean="0">
                <a:solidFill>
                  <a:schemeClr val="accent5">
                    <a:lumMod val="75000"/>
                  </a:schemeClr>
                </a:solidFill>
              </a:rPr>
              <a:t>Aplastic Anemia</a:t>
            </a:r>
          </a:p>
          <a:p>
            <a:r>
              <a:rPr lang="en-US" b="1" dirty="0" smtClean="0">
                <a:solidFill>
                  <a:schemeClr val="accent5">
                    <a:lumMod val="75000"/>
                  </a:schemeClr>
                </a:solidFill>
              </a:rPr>
              <a:t>  Anemia of Chronic Renal Failure</a:t>
            </a:r>
          </a:p>
          <a:p>
            <a:r>
              <a:rPr lang="en-US" b="1" dirty="0"/>
              <a:t> </a:t>
            </a:r>
            <a:r>
              <a:rPr lang="en-US" b="1" dirty="0" smtClean="0"/>
              <a:t> Iron Deficiency Anemia</a:t>
            </a:r>
          </a:p>
          <a:p>
            <a:r>
              <a:rPr lang="en-US" dirty="0" smtClean="0"/>
              <a:t>16.Contrast the etiologies and clinical manifestations of the anemias related to low RBC count: aplastic anemia, anemia of chronic renal disease, anemia of Vitamin B12 deficiency (pernicious anemia) or folate deficiency, iron deficiency anemia</a:t>
            </a:r>
          </a:p>
          <a:p>
            <a:r>
              <a:rPr lang="en-US" dirty="0">
                <a:solidFill>
                  <a:srgbClr val="00B050"/>
                </a:solidFill>
              </a:rPr>
              <a:t> </a:t>
            </a:r>
            <a:r>
              <a:rPr lang="en-US" dirty="0" smtClean="0">
                <a:solidFill>
                  <a:srgbClr val="00B050"/>
                </a:solidFill>
              </a:rPr>
              <a:t>There maybe leukemia and bone marrow crowding in aplastic anemia and due to the low count of WBC the there is fever and chills.</a:t>
            </a:r>
          </a:p>
          <a:p>
            <a:r>
              <a:rPr lang="en-US" dirty="0" smtClean="0">
                <a:solidFill>
                  <a:srgbClr val="00B050"/>
                </a:solidFill>
              </a:rPr>
              <a:t>There is secretuin secondary to kidney disease in chronic Renal Failure and  clinical manifestation is Hematocrit falling </a:t>
            </a:r>
          </a:p>
          <a:p>
            <a:endParaRPr lang="en-US" b="1" dirty="0" smtClean="0"/>
          </a:p>
        </p:txBody>
      </p:sp>
    </p:spTree>
    <p:extLst>
      <p:ext uri="{BB962C8B-B14F-4D97-AF65-F5344CB8AC3E}">
        <p14:creationId xmlns:p14="http://schemas.microsoft.com/office/powerpoint/2010/main" val="2726637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7187" y="117693"/>
            <a:ext cx="11209383" cy="5632311"/>
          </a:xfrm>
          <a:prstGeom prst="rect">
            <a:avLst/>
          </a:prstGeom>
        </p:spPr>
        <p:txBody>
          <a:bodyPr wrap="square">
            <a:spAutoFit/>
          </a:bodyPr>
          <a:lstStyle/>
          <a:p>
            <a:endParaRPr lang="en-US" dirty="0" smtClean="0"/>
          </a:p>
          <a:p>
            <a:r>
              <a:rPr lang="en-US" dirty="0" smtClean="0"/>
              <a:t>17.Contrast the clinical blood test results (CBC, platelets, MCV, MCH, blood smear) expected for the anemias related to low RBC count: aplastic anemia, anemia of chronic renal disease, anemia of Vitamin B12 deficiency (pernicious anemia) or folate deficiency, iron deficiency anemia. </a:t>
            </a:r>
            <a:endParaRPr lang="en-US" dirty="0"/>
          </a:p>
          <a:p>
            <a:r>
              <a:rPr lang="en-US" dirty="0"/>
              <a:t> </a:t>
            </a:r>
            <a:r>
              <a:rPr lang="en-US" b="1" dirty="0" smtClean="0">
                <a:solidFill>
                  <a:srgbClr val="FF0000"/>
                </a:solidFill>
              </a:rPr>
              <a:t>The results show the low count of red blood cells and white </a:t>
            </a:r>
            <a:r>
              <a:rPr lang="en-US" b="1" dirty="0" err="1" smtClean="0">
                <a:solidFill>
                  <a:srgbClr val="FF0000"/>
                </a:solidFill>
              </a:rPr>
              <a:t>bloodcells</a:t>
            </a:r>
            <a:r>
              <a:rPr lang="en-US" b="1" dirty="0" smtClean="0">
                <a:solidFill>
                  <a:srgbClr val="FF0000"/>
                </a:solidFill>
              </a:rPr>
              <a:t> in aplastic anemia there is also extended bleeding time meaning platelets are not working properly. For the chronic renal disease the WBC and platelet count are normal. For folate deficiency and Vitamin B12 deficiency the results show RBC, WBC and platelet values are very small.</a:t>
            </a:r>
            <a:endParaRPr lang="en-US" b="1" dirty="0" smtClean="0"/>
          </a:p>
          <a:p>
            <a:r>
              <a:rPr lang="en-US" dirty="0" smtClean="0"/>
              <a:t>Lecture 2B</a:t>
            </a:r>
          </a:p>
          <a:p>
            <a:r>
              <a:rPr lang="en-US" dirty="0" smtClean="0"/>
              <a:t>18.Explain the why these lab test results are elevated in hemolytic anemias: serum bilirubin, serum haptoglobin, reticulocyte count.</a:t>
            </a:r>
          </a:p>
          <a:p>
            <a:r>
              <a:rPr lang="en-US" dirty="0" smtClean="0">
                <a:solidFill>
                  <a:srgbClr val="C00000"/>
                </a:solidFill>
              </a:rPr>
              <a:t>  </a:t>
            </a:r>
            <a:r>
              <a:rPr lang="en-US" b="1" dirty="0" smtClean="0">
                <a:solidFill>
                  <a:srgbClr val="C00000"/>
                </a:solidFill>
              </a:rPr>
              <a:t>The lab test results are elevated in this case because the infections are more severe and have a high mutating potential.</a:t>
            </a:r>
          </a:p>
          <a:p>
            <a:r>
              <a:rPr lang="en-US" dirty="0" smtClean="0"/>
              <a:t>19.Explain the effects of hemolytic anemia on EPO secretion, iron absorption and red bone marrow activity level.</a:t>
            </a:r>
          </a:p>
          <a:p>
            <a:r>
              <a:rPr lang="en-US" b="1" dirty="0" smtClean="0">
                <a:solidFill>
                  <a:srgbClr val="92D050"/>
                </a:solidFill>
              </a:rPr>
              <a:t>Hemolytic anemia the bilirubin levels lower and therefore affecting the conjugation and excretion of bilirubin </a:t>
            </a:r>
          </a:p>
          <a:p>
            <a:r>
              <a:rPr lang="en-US" dirty="0" smtClean="0"/>
              <a:t>20.Define splenomegaly, explain its occurrence in hemolytic anemia and state why splenectomy is associated with increased risk of infection.</a:t>
            </a:r>
          </a:p>
          <a:p>
            <a:r>
              <a:rPr lang="en-US" b="1" dirty="0" smtClean="0">
                <a:solidFill>
                  <a:schemeClr val="accent5">
                    <a:lumMod val="75000"/>
                  </a:schemeClr>
                </a:solidFill>
              </a:rPr>
              <a:t>Splenomegaly is the surgical process of the removal of the entire spleen in treating hemolytic anemia, however the process is associated with increased level of infection. This is because the spleen plays a crucial role in immunity and therefore removal may cause a lowering of the immunity.</a:t>
            </a:r>
            <a:endParaRPr lang="en-US" b="1" dirty="0">
              <a:solidFill>
                <a:schemeClr val="accent5">
                  <a:lumMod val="75000"/>
                </a:schemeClr>
              </a:solidFill>
            </a:endParaRPr>
          </a:p>
        </p:txBody>
      </p:sp>
    </p:spTree>
    <p:extLst>
      <p:ext uri="{BB962C8B-B14F-4D97-AF65-F5344CB8AC3E}">
        <p14:creationId xmlns:p14="http://schemas.microsoft.com/office/powerpoint/2010/main" val="351682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2514" y="476695"/>
            <a:ext cx="10580914" cy="5909310"/>
          </a:xfrm>
          <a:prstGeom prst="rect">
            <a:avLst/>
          </a:prstGeom>
        </p:spPr>
        <p:txBody>
          <a:bodyPr wrap="square">
            <a:spAutoFit/>
          </a:bodyPr>
          <a:lstStyle/>
          <a:p>
            <a:r>
              <a:rPr lang="en-US" dirty="0" smtClean="0"/>
              <a:t>21. Contrast the genetic defects (including gene names and chromosomal locations and gene products), populations most-affected, and clinical manifestations of the hemolytic anemias: alpha and beta thalassemia, sickle cell anemia, hereditary spherocytosis, G6PD deficiency</a:t>
            </a:r>
          </a:p>
          <a:p>
            <a:r>
              <a:rPr lang="en-US" b="1" dirty="0" smtClean="0">
                <a:solidFill>
                  <a:srgbClr val="00B0F0"/>
                </a:solidFill>
              </a:rPr>
              <a:t>The genetic diseases can be passed on to the next generation as they are involved in genetics, in the </a:t>
            </a:r>
            <a:r>
              <a:rPr lang="en-US" b="1" dirty="0" err="1" smtClean="0">
                <a:solidFill>
                  <a:srgbClr val="00B0F0"/>
                </a:solidFill>
              </a:rPr>
              <a:t>hymoletic</a:t>
            </a:r>
            <a:r>
              <a:rPr lang="en-US" b="1" dirty="0" smtClean="0">
                <a:solidFill>
                  <a:srgbClr val="00B0F0"/>
                </a:solidFill>
              </a:rPr>
              <a:t> anemia the most affected population is Africa while alpha thalassemia is mainly in Asian population. Beta thalassemia is mainly in the Mediterranean. The hereditary spherocytosis and G6PD deficiency are mainly in Northern Europe and Jewish. The gene defect is undergoing mutation and mostly the HBB class.</a:t>
            </a:r>
          </a:p>
          <a:p>
            <a:r>
              <a:rPr lang="en-US" dirty="0" smtClean="0"/>
              <a:t>22.Contrast the globin chain structure of these hemoglobin molecules and the circumstances of their presence: HbF, HbA, </a:t>
            </a:r>
            <a:r>
              <a:rPr lang="en-US" dirty="0" err="1" smtClean="0"/>
              <a:t>HbS</a:t>
            </a:r>
            <a:r>
              <a:rPr lang="en-US" dirty="0" smtClean="0"/>
              <a:t>, HbH, HbB </a:t>
            </a:r>
          </a:p>
          <a:p>
            <a:r>
              <a:rPr lang="en-US" b="1" dirty="0" smtClean="0"/>
              <a:t> The HbF and HbA are perfectly compatible and have no fatal circumstances of their presence, </a:t>
            </a:r>
            <a:r>
              <a:rPr lang="en-US" b="1" dirty="0" err="1" smtClean="0"/>
              <a:t>HbS</a:t>
            </a:r>
            <a:r>
              <a:rPr lang="en-US" b="1" dirty="0" smtClean="0"/>
              <a:t> will cause sickle cell anemia and  HbB and HbH will cause alpha and beta thalassemia.</a:t>
            </a:r>
            <a:endParaRPr lang="en-US" b="1" dirty="0"/>
          </a:p>
          <a:p>
            <a:r>
              <a:rPr lang="en-US" dirty="0" smtClean="0"/>
              <a:t>23.Explain the relationship between malaria and the persistence of sickle cell anemia in areas where malaria is prevalent.</a:t>
            </a:r>
          </a:p>
          <a:p>
            <a:r>
              <a:rPr lang="en-US" b="1" dirty="0" smtClean="0">
                <a:solidFill>
                  <a:srgbClr val="FF0000"/>
                </a:solidFill>
              </a:rPr>
              <a:t>Study shows that the prevalence of malaria in </a:t>
            </a:r>
            <a:r>
              <a:rPr lang="en-US" b="1" dirty="0" err="1" smtClean="0">
                <a:solidFill>
                  <a:srgbClr val="FF0000"/>
                </a:solidFill>
              </a:rPr>
              <a:t>emdemic</a:t>
            </a:r>
            <a:r>
              <a:rPr lang="en-US" b="1" dirty="0" smtClean="0">
                <a:solidFill>
                  <a:srgbClr val="FF0000"/>
                </a:solidFill>
              </a:rPr>
              <a:t> areas </a:t>
            </a:r>
            <a:r>
              <a:rPr lang="en-US" b="1" dirty="0" err="1" smtClean="0">
                <a:solidFill>
                  <a:srgbClr val="FF0000"/>
                </a:solidFill>
              </a:rPr>
              <a:t>potrays</a:t>
            </a:r>
            <a:r>
              <a:rPr lang="en-US" b="1" dirty="0" smtClean="0">
                <a:solidFill>
                  <a:srgbClr val="FF0000"/>
                </a:solidFill>
              </a:rPr>
              <a:t> a selection for the carrier of the sickle cell anemia. This is considered as survival advantage and Malaria has been associated with a high mortality in people with sickle cell anemia.</a:t>
            </a:r>
          </a:p>
          <a:p>
            <a:r>
              <a:rPr lang="en-US" dirty="0" smtClean="0"/>
              <a:t>24.Describe the usefulness of </a:t>
            </a:r>
            <a:r>
              <a:rPr lang="en-US" dirty="0" err="1" smtClean="0"/>
              <a:t>hydroxyurea</a:t>
            </a:r>
            <a:r>
              <a:rPr lang="en-US" dirty="0" smtClean="0"/>
              <a:t> in the treatment of sickle cell anemia and beta thalassemia.</a:t>
            </a:r>
          </a:p>
          <a:p>
            <a:r>
              <a:rPr lang="en-US" dirty="0">
                <a:solidFill>
                  <a:schemeClr val="accent3">
                    <a:lumMod val="75000"/>
                  </a:schemeClr>
                </a:solidFill>
              </a:rPr>
              <a:t> </a:t>
            </a:r>
            <a:r>
              <a:rPr lang="en-US" b="1" dirty="0" smtClean="0">
                <a:solidFill>
                  <a:schemeClr val="accent5">
                    <a:lumMod val="75000"/>
                  </a:schemeClr>
                </a:solidFill>
              </a:rPr>
              <a:t>Hydroxyurea has the capacity to enlarge red blood cells and therefore making them more flexible and better shape. In turn this lowers the chances that they turn into sickle shape, furthermore  there is a notable increase in hemoglobin F</a:t>
            </a:r>
            <a:endParaRPr lang="en-US" b="1" dirty="0" smtClean="0">
              <a:solidFill>
                <a:schemeClr val="accent3">
                  <a:lumMod val="75000"/>
                </a:schemeClr>
              </a:solidFill>
            </a:endParaRPr>
          </a:p>
        </p:txBody>
      </p:sp>
    </p:spTree>
    <p:extLst>
      <p:ext uri="{BB962C8B-B14F-4D97-AF65-F5344CB8AC3E}">
        <p14:creationId xmlns:p14="http://schemas.microsoft.com/office/powerpoint/2010/main" val="3994142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9567" y="638629"/>
            <a:ext cx="10071462" cy="4524315"/>
          </a:xfrm>
          <a:prstGeom prst="rect">
            <a:avLst/>
          </a:prstGeom>
        </p:spPr>
        <p:txBody>
          <a:bodyPr wrap="square">
            <a:spAutoFit/>
          </a:bodyPr>
          <a:lstStyle/>
          <a:p>
            <a:r>
              <a:rPr lang="en-US" dirty="0" smtClean="0"/>
              <a:t>25.Explain why alpha thalassemia major is fatal before birth, while beta thalassemia major is not.</a:t>
            </a:r>
          </a:p>
          <a:p>
            <a:r>
              <a:rPr lang="en-US" b="1" dirty="0" smtClean="0">
                <a:solidFill>
                  <a:schemeClr val="accent1">
                    <a:lumMod val="60000"/>
                    <a:lumOff val="40000"/>
                  </a:schemeClr>
                </a:solidFill>
              </a:rPr>
              <a:t>Alpha thalassemia is lethal before birth because of lack of alpha chains therefore there is no Hb F and Hb A, without these two life cannot be formed.</a:t>
            </a:r>
          </a:p>
          <a:p>
            <a:r>
              <a:rPr lang="en-US" dirty="0" smtClean="0"/>
              <a:t>26.Describe the etiology of hemolytic disease of the newborn (HDNB).</a:t>
            </a:r>
          </a:p>
          <a:p>
            <a:r>
              <a:rPr lang="en-US" dirty="0" smtClean="0"/>
              <a:t> </a:t>
            </a:r>
            <a:r>
              <a:rPr lang="en-US" b="1" dirty="0" smtClean="0">
                <a:solidFill>
                  <a:schemeClr val="accent2">
                    <a:lumMod val="75000"/>
                  </a:schemeClr>
                </a:solidFill>
              </a:rPr>
              <a:t>The serious form occurs when R+ fetus is carried by a R- mother</a:t>
            </a:r>
          </a:p>
          <a:p>
            <a:r>
              <a:rPr lang="en-US" b="1" dirty="0" smtClean="0">
                <a:solidFill>
                  <a:schemeClr val="accent2">
                    <a:lumMod val="75000"/>
                  </a:schemeClr>
                </a:solidFill>
              </a:rPr>
              <a:t>If the fetus is R+ and his red blood cells enter the mothers blood the body is sensitized against the Rh antigen on the fetus and begins to organize a primary system to fight back</a:t>
            </a:r>
          </a:p>
          <a:p>
            <a:r>
              <a:rPr lang="en-US" dirty="0" smtClean="0"/>
              <a:t>27.Describe the contents of Rho Gam and explain how it prevents HDNB.</a:t>
            </a:r>
          </a:p>
          <a:p>
            <a:r>
              <a:rPr lang="en-US" b="1" dirty="0" smtClean="0">
                <a:solidFill>
                  <a:srgbClr val="00B050"/>
                </a:solidFill>
              </a:rPr>
              <a:t> If a patient is Rh- and have not been sensitized yet the one is administered Rh immunoglobulin( RhoGAM)</a:t>
            </a:r>
          </a:p>
          <a:p>
            <a:r>
              <a:rPr lang="en-US" b="1" dirty="0" smtClean="0">
                <a:solidFill>
                  <a:srgbClr val="00B050"/>
                </a:solidFill>
              </a:rPr>
              <a:t>Its effect is the stoppage of antibodies from reacting to the young fetus Rh+ cells</a:t>
            </a:r>
          </a:p>
          <a:p>
            <a:r>
              <a:rPr lang="en-US" dirty="0" smtClean="0"/>
              <a:t>28.Explain how drugs can cause hemolytic anemia.</a:t>
            </a:r>
          </a:p>
          <a:p>
            <a:r>
              <a:rPr lang="en-US" dirty="0" smtClean="0">
                <a:solidFill>
                  <a:srgbClr val="FF0000"/>
                </a:solidFill>
              </a:rPr>
              <a:t> Drug induced hemolytic anemia is rare however its cases are still evident, some of the drugs that can cause this type of anemia are: Dapsone, levodopa. Methyldopa and penicillin amongst others. The condition occurs when a medicine triggers the body to defend itself. Therefore causing the breakdown of read blood cells prior to their time.</a:t>
            </a:r>
          </a:p>
        </p:txBody>
      </p:sp>
    </p:spTree>
    <p:extLst>
      <p:ext uri="{BB962C8B-B14F-4D97-AF65-F5344CB8AC3E}">
        <p14:creationId xmlns:p14="http://schemas.microsoft.com/office/powerpoint/2010/main" val="1562425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4583" y="1052286"/>
            <a:ext cx="10424160" cy="5078313"/>
          </a:xfrm>
          <a:prstGeom prst="rect">
            <a:avLst/>
          </a:prstGeom>
        </p:spPr>
        <p:txBody>
          <a:bodyPr wrap="square">
            <a:spAutoFit/>
          </a:bodyPr>
          <a:lstStyle/>
          <a:p>
            <a:r>
              <a:rPr lang="en-US" dirty="0" smtClean="0"/>
              <a:t>29.Explain the common causes of severe blood loss and its treatment.</a:t>
            </a:r>
          </a:p>
          <a:p>
            <a:r>
              <a:rPr lang="en-US" b="1" dirty="0" smtClean="0">
                <a:solidFill>
                  <a:srgbClr val="7030A0"/>
                </a:solidFill>
              </a:rPr>
              <a:t>Serious cuts</a:t>
            </a:r>
          </a:p>
          <a:p>
            <a:r>
              <a:rPr lang="en-US" b="1" dirty="0" smtClean="0">
                <a:solidFill>
                  <a:srgbClr val="7030A0"/>
                </a:solidFill>
              </a:rPr>
              <a:t>Blunt traumatic injury</a:t>
            </a:r>
          </a:p>
          <a:p>
            <a:r>
              <a:rPr lang="en-US" b="1" dirty="0" smtClean="0">
                <a:solidFill>
                  <a:srgbClr val="7030A0"/>
                </a:solidFill>
              </a:rPr>
              <a:t>Vaginal bleeding</a:t>
            </a:r>
          </a:p>
          <a:p>
            <a:r>
              <a:rPr lang="en-US" b="1" dirty="0" smtClean="0">
                <a:solidFill>
                  <a:srgbClr val="7030A0"/>
                </a:solidFill>
              </a:rPr>
              <a:t>Endometriosis </a:t>
            </a:r>
          </a:p>
          <a:p>
            <a:r>
              <a:rPr lang="en-US" b="1" dirty="0" smtClean="0">
                <a:solidFill>
                  <a:srgbClr val="7030A0"/>
                </a:solidFill>
              </a:rPr>
              <a:t>The treatment method for this case is aggressive fluid resuscitation.</a:t>
            </a:r>
          </a:p>
          <a:p>
            <a:r>
              <a:rPr lang="en-US" dirty="0" smtClean="0"/>
              <a:t>30.Contrast the etiologies of polycythemia </a:t>
            </a:r>
            <a:r>
              <a:rPr lang="en-US" dirty="0" err="1" smtClean="0"/>
              <a:t>vera</a:t>
            </a:r>
            <a:r>
              <a:rPr lang="en-US" dirty="0" smtClean="0"/>
              <a:t>, secondary polycythemia and relative polycythemia. </a:t>
            </a:r>
          </a:p>
          <a:p>
            <a:r>
              <a:rPr lang="en-US" b="1" dirty="0" smtClean="0">
                <a:solidFill>
                  <a:srgbClr val="0070C0"/>
                </a:solidFill>
              </a:rPr>
              <a:t>There is abnormalities in the production of red blood cells and therefore signifying an increase in the red cell count. In the other types there are factors external to the RBC production which include tumors and hypoxia,</a:t>
            </a:r>
          </a:p>
          <a:p>
            <a:r>
              <a:rPr lang="en-US" dirty="0" smtClean="0"/>
              <a:t>31.List and describe the two components of primary hemostasis and the two components of secondary hemostasis.</a:t>
            </a:r>
          </a:p>
          <a:p>
            <a:r>
              <a:rPr lang="en-US" b="1" dirty="0" smtClean="0">
                <a:solidFill>
                  <a:schemeClr val="tx1">
                    <a:lumMod val="50000"/>
                    <a:lumOff val="50000"/>
                  </a:schemeClr>
                </a:solidFill>
              </a:rPr>
              <a:t> There two components of primary hemostasis:</a:t>
            </a:r>
          </a:p>
          <a:p>
            <a:r>
              <a:rPr lang="en-US" b="1" dirty="0">
                <a:solidFill>
                  <a:schemeClr val="tx1">
                    <a:lumMod val="50000"/>
                    <a:lumOff val="50000"/>
                  </a:schemeClr>
                </a:solidFill>
              </a:rPr>
              <a:t> </a:t>
            </a:r>
            <a:r>
              <a:rPr lang="en-US" b="1" dirty="0" smtClean="0">
                <a:solidFill>
                  <a:schemeClr val="tx1">
                    <a:lumMod val="50000"/>
                    <a:lumOff val="50000"/>
                  </a:schemeClr>
                </a:solidFill>
              </a:rPr>
              <a:t>Platelet aggregation this is the activation</a:t>
            </a:r>
          </a:p>
          <a:p>
            <a:r>
              <a:rPr lang="en-US" b="1" dirty="0" smtClean="0">
                <a:solidFill>
                  <a:schemeClr val="tx1">
                    <a:lumMod val="50000"/>
                    <a:lumOff val="50000"/>
                  </a:schemeClr>
                </a:solidFill>
              </a:rPr>
              <a:t> Platelet plug formation is the creation of a plug at the site of injury</a:t>
            </a:r>
          </a:p>
          <a:p>
            <a:r>
              <a:rPr lang="en-US" b="1" dirty="0">
                <a:solidFill>
                  <a:schemeClr val="tx1">
                    <a:lumMod val="50000"/>
                    <a:lumOff val="50000"/>
                  </a:schemeClr>
                </a:solidFill>
              </a:rPr>
              <a:t> </a:t>
            </a:r>
            <a:r>
              <a:rPr lang="en-US" b="1" dirty="0" smtClean="0">
                <a:solidFill>
                  <a:srgbClr val="FF0000"/>
                </a:solidFill>
              </a:rPr>
              <a:t>The two components of secondary hemostasis:</a:t>
            </a:r>
          </a:p>
          <a:p>
            <a:r>
              <a:rPr lang="en-US" b="1" dirty="0" smtClean="0">
                <a:solidFill>
                  <a:srgbClr val="FF0000"/>
                </a:solidFill>
              </a:rPr>
              <a:t>Proteolytic coagulation which is the deposition of insoluble fibrin</a:t>
            </a:r>
          </a:p>
          <a:p>
            <a:r>
              <a:rPr lang="en-US" b="1" dirty="0" smtClean="0">
                <a:solidFill>
                  <a:srgbClr val="FF0000"/>
                </a:solidFill>
              </a:rPr>
              <a:t>The insoluble fibrin forms a mesh that incorporates itself around the plug formed</a:t>
            </a:r>
            <a:r>
              <a:rPr lang="en-US" dirty="0" smtClean="0">
                <a:solidFill>
                  <a:srgbClr val="FF0000"/>
                </a:solidFill>
              </a:rPr>
              <a:t>.</a:t>
            </a:r>
            <a:endParaRPr lang="en-US" dirty="0" smtClean="0">
              <a:solidFill>
                <a:schemeClr val="tx1">
                  <a:lumMod val="50000"/>
                  <a:lumOff val="50000"/>
                </a:schemeClr>
              </a:solidFill>
            </a:endParaRPr>
          </a:p>
        </p:txBody>
      </p:sp>
    </p:spTree>
    <p:extLst>
      <p:ext uri="{BB962C8B-B14F-4D97-AF65-F5344CB8AC3E}">
        <p14:creationId xmlns:p14="http://schemas.microsoft.com/office/powerpoint/2010/main" val="1016182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073" y="522514"/>
            <a:ext cx="10855235" cy="5355312"/>
          </a:xfrm>
          <a:prstGeom prst="rect">
            <a:avLst/>
          </a:prstGeom>
        </p:spPr>
        <p:txBody>
          <a:bodyPr wrap="square">
            <a:spAutoFit/>
          </a:bodyPr>
          <a:lstStyle/>
          <a:p>
            <a:r>
              <a:rPr lang="en-US" dirty="0" smtClean="0"/>
              <a:t>32.List the chemicals that keep platelets inactive when they are not needed.</a:t>
            </a:r>
          </a:p>
          <a:p>
            <a:r>
              <a:rPr lang="en-US" b="1" dirty="0" smtClean="0">
                <a:solidFill>
                  <a:srgbClr val="00B050"/>
                </a:solidFill>
              </a:rPr>
              <a:t> Aspirin, Brilinta, Plavix, effient, </a:t>
            </a:r>
            <a:r>
              <a:rPr lang="en-US" b="1" dirty="0" err="1" smtClean="0">
                <a:solidFill>
                  <a:srgbClr val="00B050"/>
                </a:solidFill>
              </a:rPr>
              <a:t>pletal</a:t>
            </a:r>
            <a:endParaRPr lang="en-US" b="1" dirty="0" smtClean="0">
              <a:solidFill>
                <a:srgbClr val="00B050"/>
              </a:solidFill>
            </a:endParaRPr>
          </a:p>
          <a:p>
            <a:r>
              <a:rPr lang="en-US" b="1" dirty="0" smtClean="0">
                <a:solidFill>
                  <a:srgbClr val="00B050"/>
                </a:solidFill>
              </a:rPr>
              <a:t>These chemicals inhibit the formation and plugging of platelets therefore are not necessary.</a:t>
            </a:r>
          </a:p>
          <a:p>
            <a:r>
              <a:rPr lang="en-US" dirty="0" smtClean="0"/>
              <a:t>33.List, in order, the steps in the process of platelet plug formation.</a:t>
            </a:r>
          </a:p>
          <a:p>
            <a:r>
              <a:rPr lang="en-US" dirty="0" smtClean="0"/>
              <a:t> </a:t>
            </a:r>
            <a:r>
              <a:rPr lang="en-US" b="1" dirty="0" smtClean="0">
                <a:solidFill>
                  <a:srgbClr val="7030A0"/>
                </a:solidFill>
              </a:rPr>
              <a:t>Platelet Adherence, Platelet activation and Platelet aggregation</a:t>
            </a:r>
            <a:r>
              <a:rPr lang="en-US" dirty="0" smtClean="0"/>
              <a:t>.</a:t>
            </a:r>
          </a:p>
          <a:p>
            <a:r>
              <a:rPr lang="en-US" dirty="0" smtClean="0"/>
              <a:t>34.Define each of these platelet functions: adherence, degranulation, aggregation, recruitment.</a:t>
            </a:r>
          </a:p>
          <a:p>
            <a:r>
              <a:rPr lang="en-US" b="1" dirty="0" smtClean="0">
                <a:solidFill>
                  <a:srgbClr val="9933FF"/>
                </a:solidFill>
              </a:rPr>
              <a:t>Adherence- the single platelet binds through a specific membrane receptors to the cellular and outside matrix that constitute the vessel walls and the tissues</a:t>
            </a:r>
          </a:p>
          <a:p>
            <a:r>
              <a:rPr lang="en-US" b="1" dirty="0" smtClean="0">
                <a:solidFill>
                  <a:srgbClr val="9933FF"/>
                </a:solidFill>
              </a:rPr>
              <a:t>Degranulation- is the factor of platelets that responds to the aggregating agents</a:t>
            </a:r>
          </a:p>
          <a:p>
            <a:r>
              <a:rPr lang="en-US" b="1" dirty="0" smtClean="0">
                <a:solidFill>
                  <a:srgbClr val="9933FF"/>
                </a:solidFill>
              </a:rPr>
              <a:t>Aggregation- this is the clumping together of the platelets inside the blood</a:t>
            </a:r>
          </a:p>
          <a:p>
            <a:r>
              <a:rPr lang="en-US" b="1" dirty="0" smtClean="0">
                <a:solidFill>
                  <a:srgbClr val="9933FF"/>
                </a:solidFill>
              </a:rPr>
              <a:t>Recruitment the incorporation of circulation neutrophils that in turn destroy the entrapped pathogens</a:t>
            </a:r>
          </a:p>
          <a:p>
            <a:r>
              <a:rPr lang="en-US" dirty="0" smtClean="0"/>
              <a:t>35.Describe the intrinsic, extrinsic and common pathways of coagulation, including the end product of each pathway and type of ion required for all three pathways.</a:t>
            </a:r>
          </a:p>
          <a:p>
            <a:r>
              <a:rPr lang="en-US" dirty="0" smtClean="0">
                <a:solidFill>
                  <a:srgbClr val="FF0066"/>
                </a:solidFill>
              </a:rPr>
              <a:t> </a:t>
            </a:r>
            <a:r>
              <a:rPr lang="en-US" b="1" dirty="0" smtClean="0">
                <a:solidFill>
                  <a:srgbClr val="FF0066"/>
                </a:solidFill>
              </a:rPr>
              <a:t>The intrinsic pathway consists of various factors namely: I,II,IX,X,XI &amp; XII </a:t>
            </a:r>
          </a:p>
          <a:p>
            <a:r>
              <a:rPr lang="en-US" b="1" dirty="0">
                <a:solidFill>
                  <a:srgbClr val="FF0066"/>
                </a:solidFill>
              </a:rPr>
              <a:t> </a:t>
            </a:r>
            <a:r>
              <a:rPr lang="en-US" b="1" dirty="0" smtClean="0">
                <a:solidFill>
                  <a:srgbClr val="00B050"/>
                </a:solidFill>
              </a:rPr>
              <a:t>The extrinsic pathway consists of factors I,II,VII and X Fibrin</a:t>
            </a:r>
          </a:p>
          <a:p>
            <a:r>
              <a:rPr lang="en-US" b="1" dirty="0" smtClean="0">
                <a:solidFill>
                  <a:srgbClr val="00B050"/>
                </a:solidFill>
              </a:rPr>
              <a:t> </a:t>
            </a:r>
            <a:r>
              <a:rPr lang="en-US" b="1" dirty="0" smtClean="0">
                <a:solidFill>
                  <a:srgbClr val="0070C0"/>
                </a:solidFill>
              </a:rPr>
              <a:t>The common pathway consists of I,II,V,VII and X, the end product is fibrinogen.</a:t>
            </a:r>
          </a:p>
          <a:p>
            <a:r>
              <a:rPr lang="en-US" dirty="0" smtClean="0"/>
              <a:t>36.Explain how blood clots are removed once they have served their purpose.</a:t>
            </a:r>
          </a:p>
          <a:p>
            <a:r>
              <a:rPr lang="en-US" b="1" dirty="0"/>
              <a:t> </a:t>
            </a:r>
            <a:r>
              <a:rPr lang="en-US" b="1" dirty="0" smtClean="0">
                <a:solidFill>
                  <a:schemeClr val="accent6">
                    <a:lumMod val="50000"/>
                  </a:schemeClr>
                </a:solidFill>
              </a:rPr>
              <a:t>The body naturally dissolves the blood clot after it has served its purpose, there are also other ways of removing the clot like Thrombectomy which is a surgical procedure.</a:t>
            </a:r>
            <a:endParaRPr lang="en-US" b="1" dirty="0"/>
          </a:p>
        </p:txBody>
      </p:sp>
    </p:spTree>
    <p:extLst>
      <p:ext uri="{BB962C8B-B14F-4D97-AF65-F5344CB8AC3E}">
        <p14:creationId xmlns:p14="http://schemas.microsoft.com/office/powerpoint/2010/main" val="4074677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327</TotalTime>
  <Words>1964</Words>
  <Application>Microsoft Office PowerPoint</Application>
  <PresentationFormat>Widescreen</PresentationFormat>
  <Paragraphs>112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waithuki</dc:creator>
  <cp:lastModifiedBy>waithuki</cp:lastModifiedBy>
  <cp:revision>34</cp:revision>
  <dcterms:created xsi:type="dcterms:W3CDTF">2021-05-28T21:54:38Z</dcterms:created>
  <dcterms:modified xsi:type="dcterms:W3CDTF">2021-05-29T03:22:24Z</dcterms:modified>
</cp:coreProperties>
</file>